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</p:sldIdLst>
  <p:sldSz cx="10693400" cy="75565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Abril Fatface" charset="1" panose="02000503000000020003"/>
      <p:regular r:id="rId10"/>
    </p:embeddedFont>
    <p:embeddedFont>
      <p:font typeface="Abril Fatface Italics" charset="1" panose="02000503000000020003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slides/slide1.xml" Type="http://schemas.openxmlformats.org/officeDocument/2006/relationships/slide"/><Relationship Id="rId13" Target="slides/slide2.xml" Type="http://schemas.openxmlformats.org/officeDocument/2006/relationships/slide"/><Relationship Id="rId14" Target="slides/slide3.xml" Type="http://schemas.openxmlformats.org/officeDocument/2006/relationships/slide"/><Relationship Id="rId15" Target="slides/slide4.xml" Type="http://schemas.openxmlformats.org/officeDocument/2006/relationships/slide"/><Relationship Id="rId16" Target="slides/slide5.xml" Type="http://schemas.openxmlformats.org/officeDocument/2006/relationships/slide"/><Relationship Id="rId17" Target="slides/slide6.xml" Type="http://schemas.openxmlformats.org/officeDocument/2006/relationships/slide"/><Relationship Id="rId18" Target="slides/slide7.xml" Type="http://schemas.openxmlformats.org/officeDocument/2006/relationships/slide"/><Relationship Id="rId19" Target="slides/slide8.xml" Type="http://schemas.openxmlformats.org/officeDocument/2006/relationships/slide"/><Relationship Id="rId2" Target="presProps.xml" Type="http://schemas.openxmlformats.org/officeDocument/2006/relationships/presProps"/><Relationship Id="rId20" Target="slides/slide9.xml" Type="http://schemas.openxmlformats.org/officeDocument/2006/relationships/slide"/><Relationship Id="rId21" Target="slides/slide10.xml" Type="http://schemas.openxmlformats.org/officeDocument/2006/relationships/slide"/><Relationship Id="rId22" Target="slides/slide11.xml" Type="http://schemas.openxmlformats.org/officeDocument/2006/relationships/slide"/><Relationship Id="rId23" Target="slides/slide12.xml" Type="http://schemas.openxmlformats.org/officeDocument/2006/relationships/slide"/><Relationship Id="rId24" Target="slides/slide13.xml" Type="http://schemas.openxmlformats.org/officeDocument/2006/relationships/slide"/><Relationship Id="rId25" Target="slides/slide14.xml" Type="http://schemas.openxmlformats.org/officeDocument/2006/relationships/slide"/><Relationship Id="rId26" Target="slides/slide15.xml" Type="http://schemas.openxmlformats.org/officeDocument/2006/relationships/slide"/><Relationship Id="rId27" Target="slides/slide16.xml" Type="http://schemas.openxmlformats.org/officeDocument/2006/relationships/slide"/><Relationship Id="rId28" Target="slides/slide17.xml" Type="http://schemas.openxmlformats.org/officeDocument/2006/relationships/slide"/><Relationship Id="rId29" Target="slides/slide18.xml" Type="http://schemas.openxmlformats.org/officeDocument/2006/relationships/slide"/><Relationship Id="rId3" Target="viewProps.xml" Type="http://schemas.openxmlformats.org/officeDocument/2006/relationships/viewProps"/><Relationship Id="rId30" Target="slides/slide19.xml" Type="http://schemas.openxmlformats.org/officeDocument/2006/relationships/slide"/><Relationship Id="rId31" Target="slides/slide20.xml" Type="http://schemas.openxmlformats.org/officeDocument/2006/relationships/slide"/><Relationship Id="rId32" Target="slides/slide21.xml" Type="http://schemas.openxmlformats.org/officeDocument/2006/relationships/slide"/><Relationship Id="rId33" Target="slides/slide22.xml" Type="http://schemas.openxmlformats.org/officeDocument/2006/relationships/slide"/><Relationship Id="rId34" Target="slides/slide23.xml" Type="http://schemas.openxmlformats.org/officeDocument/2006/relationships/slide"/><Relationship Id="rId35" Target="slides/slide24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7098" y="0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3"/>
                </a:lnTo>
                <a:lnTo>
                  <a:pt x="0" y="106606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1331730"/>
            <a:chOff x="0" y="0"/>
            <a:chExt cx="12240000" cy="1775641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12240000" cy="1775641"/>
              <a:chOff x="0" y="0"/>
              <a:chExt cx="3289905" cy="47726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3289905" cy="477262"/>
              </a:xfrm>
              <a:custGeom>
                <a:avLst/>
                <a:gdLst/>
                <a:ahLst/>
                <a:cxnLst/>
                <a:rect r="r" b="b" t="t" l="l"/>
                <a:pathLst>
                  <a:path h="477262" w="3289905">
                    <a:moveTo>
                      <a:pt x="0" y="0"/>
                    </a:moveTo>
                    <a:lnTo>
                      <a:pt x="3289905" y="0"/>
                    </a:lnTo>
                    <a:lnTo>
                      <a:pt x="3289905" y="477262"/>
                    </a:lnTo>
                    <a:lnTo>
                      <a:pt x="0" y="47726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47625"/>
                <a:ext cx="3289905" cy="52488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0">
              <a:off x="211982" y="35077"/>
              <a:ext cx="11816035" cy="15435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552"/>
                </a:lnSpc>
                <a:spcBef>
                  <a:spcPct val="0"/>
                </a:spcBef>
              </a:pPr>
              <a:r>
                <a:rPr lang="en-US" sz="6823">
                  <a:solidFill>
                    <a:srgbClr val="000000"/>
                  </a:solidFill>
                  <a:latin typeface="Arimo"/>
                </a:rPr>
                <a:t>Portfólio de Atividades 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56000" y="2314086"/>
            <a:ext cx="4301804" cy="4902310"/>
            <a:chOff x="0" y="0"/>
            <a:chExt cx="866901" cy="98791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66901" cy="987915"/>
            </a:xfrm>
            <a:custGeom>
              <a:avLst/>
              <a:gdLst/>
              <a:ahLst/>
              <a:cxnLst/>
              <a:rect r="r" b="b" t="t" l="l"/>
              <a:pathLst>
                <a:path h="987915" w="866901">
                  <a:moveTo>
                    <a:pt x="0" y="0"/>
                  </a:moveTo>
                  <a:lnTo>
                    <a:pt x="866901" y="0"/>
                  </a:lnTo>
                  <a:lnTo>
                    <a:pt x="866901" y="987915"/>
                  </a:lnTo>
                  <a:lnTo>
                    <a:pt x="0" y="9879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5346000" y="2739946"/>
            <a:ext cx="4356843" cy="2840513"/>
            <a:chOff x="0" y="0"/>
            <a:chExt cx="1561394" cy="101797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61394" cy="1017976"/>
            </a:xfrm>
            <a:custGeom>
              <a:avLst/>
              <a:gdLst/>
              <a:ahLst/>
              <a:cxnLst/>
              <a:rect r="r" b="b" t="t" l="l"/>
              <a:pathLst>
                <a:path h="1017976" w="1561394">
                  <a:moveTo>
                    <a:pt x="0" y="0"/>
                  </a:moveTo>
                  <a:lnTo>
                    <a:pt x="1561394" y="0"/>
                  </a:lnTo>
                  <a:lnTo>
                    <a:pt x="1561394" y="1017976"/>
                  </a:lnTo>
                  <a:lnTo>
                    <a:pt x="0" y="101797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561394" cy="10656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5229422" y="2825583"/>
            <a:ext cx="4590000" cy="2497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94"/>
              </a:lnSpc>
              <a:spcBef>
                <a:spcPct val="0"/>
              </a:spcBef>
            </a:pPr>
            <a:r>
              <a:rPr lang="en-US" sz="7067">
                <a:solidFill>
                  <a:srgbClr val="000000"/>
                </a:solidFill>
                <a:latin typeface="Arimo"/>
              </a:rPr>
              <a:t>Nome da criança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305680" y="4586073"/>
            <a:ext cx="1202443" cy="179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2"/>
              </a:lnSpc>
              <a:spcBef>
                <a:spcPct val="0"/>
              </a:spcBef>
            </a:pPr>
            <a:r>
              <a:rPr lang="en-US" sz="1009">
                <a:solidFill>
                  <a:srgbClr val="000000"/>
                </a:solidFill>
                <a:latin typeface="Arimo Bold"/>
              </a:rPr>
              <a:t>FOTO DA CRIANÇA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14987" y="808501"/>
            <a:ext cx="8862027" cy="5617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Arimo Bold"/>
              </a:rPr>
              <a:t>Identificação da escola</a:t>
            </a:r>
          </a:p>
          <a:p>
            <a:pPr algn="ctr">
              <a:lnSpc>
                <a:spcPts val="5880"/>
              </a:lnSpc>
            </a:pPr>
          </a:p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000000"/>
                </a:solidFill>
                <a:latin typeface="Arimo"/>
              </a:rPr>
              <a:t>Nome da escola</a:t>
            </a:r>
          </a:p>
          <a:p>
            <a:pPr algn="ctr">
              <a:lnSpc>
                <a:spcPts val="5180"/>
              </a:lnSpc>
            </a:pP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rimo Bold"/>
              </a:rPr>
              <a:t>Direção: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rimo Bold"/>
              </a:rPr>
              <a:t>Equipe pedagógica: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rimo Bold"/>
              </a:rPr>
              <a:t>Professores extras: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Arimo Bold"/>
              </a:rPr>
              <a:t>Mediadores:</a:t>
            </a:r>
          </a:p>
          <a:p>
            <a:pPr>
              <a:lnSpc>
                <a:spcPts val="58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42715" y="581801"/>
            <a:ext cx="9606570" cy="6396398"/>
            <a:chOff x="0" y="0"/>
            <a:chExt cx="3442778" cy="22923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42778" cy="2292325"/>
            </a:xfrm>
            <a:custGeom>
              <a:avLst/>
              <a:gdLst/>
              <a:ahLst/>
              <a:cxnLst/>
              <a:rect r="r" b="b" t="t" l="l"/>
              <a:pathLst>
                <a:path h="2292325" w="3442778">
                  <a:moveTo>
                    <a:pt x="0" y="0"/>
                  </a:moveTo>
                  <a:lnTo>
                    <a:pt x="3442778" y="0"/>
                  </a:lnTo>
                  <a:lnTo>
                    <a:pt x="3442778" y="2292325"/>
                  </a:lnTo>
                  <a:lnTo>
                    <a:pt x="0" y="229232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442778" cy="233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076086" y="3200947"/>
            <a:ext cx="7599694" cy="579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1"/>
              </a:lnSpc>
            </a:pPr>
            <a:r>
              <a:rPr lang="en-US" sz="3279">
                <a:solidFill>
                  <a:srgbClr val="000000"/>
                </a:solidFill>
                <a:latin typeface="Arimo Bold"/>
              </a:rPr>
              <a:t>TURMA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916653" y="3876064"/>
            <a:ext cx="1918561" cy="1443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Arimo"/>
              </a:rPr>
              <a:t>Inserir a turma </a:t>
            </a:r>
          </a:p>
          <a:p>
            <a:pPr algn="ctr">
              <a:lnSpc>
                <a:spcPts val="3807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-2161146" y="3365653"/>
            <a:ext cx="7599694" cy="579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1"/>
              </a:lnSpc>
            </a:pPr>
            <a:r>
              <a:rPr lang="en-US" sz="3279">
                <a:solidFill>
                  <a:srgbClr val="000000"/>
                </a:solidFill>
                <a:latin typeface="Arimo Bold"/>
              </a:rPr>
              <a:t>TURNO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8621" y="3876064"/>
            <a:ext cx="1800161" cy="964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Arimo"/>
              </a:rPr>
              <a:t>Inserir o turno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46153" y="866758"/>
            <a:ext cx="7599694" cy="579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1"/>
              </a:lnSpc>
            </a:pPr>
            <a:r>
              <a:rPr lang="en-US" sz="3279">
                <a:solidFill>
                  <a:srgbClr val="000000"/>
                </a:solidFill>
                <a:latin typeface="Arimo Bold"/>
              </a:rPr>
              <a:t>PROFESSORA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093584" y="1369610"/>
            <a:ext cx="2303093" cy="964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Arimo"/>
              </a:rPr>
              <a:t>Inserir o nome </a:t>
            </a:r>
          </a:p>
          <a:p>
            <a:pPr algn="ctr">
              <a:lnSpc>
                <a:spcPts val="3807"/>
              </a:lnSpc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2538782" y="2306599"/>
            <a:ext cx="5398255" cy="3570928"/>
            <a:chOff x="0" y="0"/>
            <a:chExt cx="16011871" cy="10591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011871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16011871">
                  <a:moveTo>
                    <a:pt x="16011871" y="254000"/>
                  </a:moveTo>
                  <a:lnTo>
                    <a:pt x="16011871" y="10337800"/>
                  </a:lnTo>
                  <a:cubicBezTo>
                    <a:pt x="16011871" y="10478135"/>
                    <a:pt x="15891850" y="10591800"/>
                    <a:pt x="15743665" y="10591800"/>
                  </a:cubicBezTo>
                  <a:lnTo>
                    <a:pt x="268206" y="10591800"/>
                  </a:lnTo>
                  <a:cubicBezTo>
                    <a:pt x="120022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120022" y="0"/>
                    <a:pt x="268206" y="0"/>
                  </a:cubicBezTo>
                  <a:lnTo>
                    <a:pt x="15743665" y="0"/>
                  </a:lnTo>
                  <a:cubicBezTo>
                    <a:pt x="15891850" y="0"/>
                    <a:pt x="16011871" y="113665"/>
                    <a:pt x="16011871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4159569" y="4044438"/>
            <a:ext cx="1833034" cy="380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9"/>
              </a:lnSpc>
            </a:pPr>
            <a:r>
              <a:rPr lang="en-US" sz="2221">
                <a:solidFill>
                  <a:srgbClr val="CE1313"/>
                </a:solidFill>
                <a:latin typeface="Abril Fatface"/>
              </a:rPr>
              <a:t>Foto da turma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46153" y="5983212"/>
            <a:ext cx="7599694" cy="57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3214">
                <a:solidFill>
                  <a:srgbClr val="000000"/>
                </a:solidFill>
                <a:latin typeface="Arimo Bold"/>
              </a:rPr>
              <a:t>ANO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961906" y="6479712"/>
            <a:ext cx="768188" cy="485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Arimo"/>
              </a:rPr>
              <a:t>2023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42715" y="581801"/>
            <a:ext cx="9606570" cy="6396398"/>
            <a:chOff x="0" y="0"/>
            <a:chExt cx="3442778" cy="22923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42778" cy="2292325"/>
            </a:xfrm>
            <a:custGeom>
              <a:avLst/>
              <a:gdLst/>
              <a:ahLst/>
              <a:cxnLst/>
              <a:rect r="r" b="b" t="t" l="l"/>
              <a:pathLst>
                <a:path h="2292325" w="3442778">
                  <a:moveTo>
                    <a:pt x="0" y="0"/>
                  </a:moveTo>
                  <a:lnTo>
                    <a:pt x="3442778" y="0"/>
                  </a:lnTo>
                  <a:lnTo>
                    <a:pt x="3442778" y="2292325"/>
                  </a:lnTo>
                  <a:lnTo>
                    <a:pt x="0" y="229232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442778" cy="233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60939" y="670275"/>
            <a:ext cx="7970121" cy="592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19"/>
              </a:lnSpc>
            </a:pPr>
            <a:r>
              <a:rPr lang="en-US" sz="3371">
                <a:solidFill>
                  <a:srgbClr val="000000"/>
                </a:solidFill>
                <a:latin typeface="Arimo Bold"/>
              </a:rPr>
              <a:t>MINHA TURMA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56000" y="1702403"/>
            <a:ext cx="7878071" cy="332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391906" indent="-195953" lvl="1">
              <a:lnSpc>
                <a:spcPts val="2541"/>
              </a:lnSpc>
              <a:buFont typeface="Arial"/>
              <a:buChar char="•"/>
            </a:pPr>
            <a:r>
              <a:rPr lang="en-US" sz="1815">
                <a:solidFill>
                  <a:srgbClr val="000000"/>
                </a:solidFill>
                <a:latin typeface="Arimo"/>
              </a:rPr>
              <a:t>Inserir o nome das crianças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42715" y="581801"/>
            <a:ext cx="9606570" cy="6396398"/>
            <a:chOff x="0" y="0"/>
            <a:chExt cx="3442778" cy="22923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42778" cy="2292325"/>
            </a:xfrm>
            <a:custGeom>
              <a:avLst/>
              <a:gdLst/>
              <a:ahLst/>
              <a:cxnLst/>
              <a:rect r="r" b="b" t="t" l="l"/>
              <a:pathLst>
                <a:path h="2292325" w="3442778">
                  <a:moveTo>
                    <a:pt x="0" y="0"/>
                  </a:moveTo>
                  <a:lnTo>
                    <a:pt x="3442778" y="0"/>
                  </a:lnTo>
                  <a:lnTo>
                    <a:pt x="3442778" y="2292325"/>
                  </a:lnTo>
                  <a:lnTo>
                    <a:pt x="0" y="229232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442778" cy="233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237284" y="836616"/>
            <a:ext cx="8217432" cy="1219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6"/>
              </a:lnSpc>
            </a:pPr>
            <a:r>
              <a:rPr lang="en-US" sz="3475">
                <a:solidFill>
                  <a:srgbClr val="000000"/>
                </a:solidFill>
                <a:latin typeface="Arimo Bold"/>
              </a:rPr>
              <a:t>NOSSAS ASSINATURAS</a:t>
            </a:r>
          </a:p>
          <a:p>
            <a:pPr algn="ctr">
              <a:lnSpc>
                <a:spcPts val="4866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788987" y="1664037"/>
            <a:ext cx="9114025" cy="736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Arimo"/>
              </a:rPr>
              <a:t>Deixar as crianças assinarem o nome nesse espaço(apagar essa parte na hora de imprimir)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42715" y="581801"/>
            <a:ext cx="9606570" cy="6396398"/>
            <a:chOff x="0" y="0"/>
            <a:chExt cx="3442778" cy="22923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42778" cy="2292325"/>
            </a:xfrm>
            <a:custGeom>
              <a:avLst/>
              <a:gdLst/>
              <a:ahLst/>
              <a:cxnLst/>
              <a:rect r="r" b="b" t="t" l="l"/>
              <a:pathLst>
                <a:path h="2292325" w="3442778">
                  <a:moveTo>
                    <a:pt x="0" y="0"/>
                  </a:moveTo>
                  <a:lnTo>
                    <a:pt x="3442778" y="0"/>
                  </a:lnTo>
                  <a:lnTo>
                    <a:pt x="3442778" y="2292325"/>
                  </a:lnTo>
                  <a:lnTo>
                    <a:pt x="0" y="2292325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442778" cy="233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00665" y="1886397"/>
            <a:ext cx="3826657" cy="4489914"/>
            <a:chOff x="0" y="0"/>
            <a:chExt cx="841979" cy="98791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41979" cy="987915"/>
            </a:xfrm>
            <a:custGeom>
              <a:avLst/>
              <a:gdLst/>
              <a:ahLst/>
              <a:cxnLst/>
              <a:rect r="r" b="b" t="t" l="l"/>
              <a:pathLst>
                <a:path h="987915" w="841979">
                  <a:moveTo>
                    <a:pt x="0" y="0"/>
                  </a:moveTo>
                  <a:lnTo>
                    <a:pt x="841979" y="0"/>
                  </a:lnTo>
                  <a:lnTo>
                    <a:pt x="841979" y="987915"/>
                  </a:lnTo>
                  <a:lnTo>
                    <a:pt x="0" y="9879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1367926" y="932427"/>
            <a:ext cx="7754408" cy="579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91"/>
              </a:lnSpc>
            </a:pPr>
            <a:r>
              <a:rPr lang="en-US" sz="3279">
                <a:solidFill>
                  <a:srgbClr val="000000"/>
                </a:solidFill>
                <a:latin typeface="Arimo Bold"/>
              </a:rPr>
              <a:t>PENSAMENTO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45131" y="2437715"/>
            <a:ext cx="4561122" cy="3311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64"/>
              </a:lnSpc>
            </a:pPr>
            <a:r>
              <a:rPr lang="en-US" sz="3117">
                <a:solidFill>
                  <a:srgbClr val="000000"/>
                </a:solidFill>
                <a:latin typeface="Arimo"/>
              </a:rPr>
              <a:t>"A educação infantil é o alicerce onde crianças exploram o mundo, despertam a curiosidade e cultivam as sementes do conhecimento."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512772" y="3952186"/>
            <a:ext cx="1202443" cy="179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12"/>
              </a:lnSpc>
              <a:spcBef>
                <a:spcPct val="0"/>
              </a:spcBef>
            </a:pPr>
            <a:r>
              <a:rPr lang="en-US" sz="1009">
                <a:solidFill>
                  <a:srgbClr val="000000"/>
                </a:solidFill>
                <a:latin typeface="Arimo Bold"/>
              </a:rPr>
              <a:t>FOTO DA CRIANÇA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44072" y="2082716"/>
            <a:ext cx="8562583" cy="3657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74"/>
              </a:lnSpc>
            </a:pPr>
            <a:r>
              <a:rPr lang="en-US" sz="2624">
                <a:solidFill>
                  <a:srgbClr val="000000"/>
                </a:solidFill>
                <a:latin typeface="Arimo"/>
              </a:rPr>
              <a:t>Oi [Nome do Aluno]! Chegou o momento da despedida, mas antes de partir, quero te dizer o quanto foi incrível tê-lo na minha turma. Seu esforço e dedicação foram notáveis, e sei que você está pronto para brilhar lá fora. Mantenha essa energia positiva e continue sendo essa pessoa incrível que você é. Sucesso sempre, e saiba que a porta da minha sala estará sempre aberta para você. Até logo!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54562" y="758936"/>
            <a:ext cx="8581438" cy="641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81"/>
              </a:lnSpc>
            </a:pPr>
            <a:r>
              <a:rPr lang="en-US" sz="3629">
                <a:solidFill>
                  <a:srgbClr val="000000"/>
                </a:solidFill>
                <a:latin typeface="Arimo Bold"/>
              </a:rPr>
              <a:t>MENSAGEM DE FINAL DE ANO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5983532"/>
            <a:ext cx="4380102" cy="1536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21"/>
              </a:lnSpc>
            </a:pPr>
            <a:r>
              <a:rPr lang="en-US" sz="4372">
                <a:solidFill>
                  <a:srgbClr val="000000"/>
                </a:solidFill>
                <a:latin typeface="Arimo"/>
              </a:rPr>
              <a:t>Professora:</a:t>
            </a:r>
          </a:p>
          <a:p>
            <a:pPr algn="ctr">
              <a:lnSpc>
                <a:spcPts val="6121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14987" y="808501"/>
            <a:ext cx="8862027" cy="1280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mo Bold"/>
              </a:rPr>
              <a:t>MEU PRIMEIRO DESENHO</a:t>
            </a:r>
          </a:p>
          <a:p>
            <a:pPr algn="just">
              <a:lnSpc>
                <a:spcPts val="50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968953"/>
            <a:ext cx="8896078" cy="59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DESENVOLVIMENTO SOCIOEMOCIONAL: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56000" y="1723003"/>
            <a:ext cx="9180000" cy="213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4"/>
              </a:lnSpc>
              <a:spcBef>
                <a:spcPct val="0"/>
              </a:spcBef>
            </a:pPr>
            <a:r>
              <a:rPr lang="en-US" sz="1174">
                <a:solidFill>
                  <a:srgbClr val="000000"/>
                </a:solidFill>
                <a:latin typeface="Arimo"/>
              </a:rPr>
              <a:t>Inserir f</a:t>
            </a:r>
            <a:r>
              <a:rPr lang="en-US" sz="1174">
                <a:solidFill>
                  <a:srgbClr val="000000"/>
                </a:solidFill>
                <a:latin typeface="Arimo"/>
              </a:rPr>
              <a:t>otografias e relatos de atividades que promoveram a interação entre as crianças. (Apagar essa informação antes de Imprimir)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113361" y="2465657"/>
            <a:ext cx="3134350" cy="3570928"/>
            <a:chOff x="0" y="0"/>
            <a:chExt cx="9296858" cy="10591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296858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9296858">
                  <a:moveTo>
                    <a:pt x="9296858" y="254000"/>
                  </a:moveTo>
                  <a:lnTo>
                    <a:pt x="9296858" y="10337800"/>
                  </a:lnTo>
                  <a:cubicBezTo>
                    <a:pt x="9296858" y="10478135"/>
                    <a:pt x="9227171" y="10591800"/>
                    <a:pt x="9141132" y="10591800"/>
                  </a:cubicBezTo>
                  <a:lnTo>
                    <a:pt x="155726" y="10591800"/>
                  </a:lnTo>
                  <a:cubicBezTo>
                    <a:pt x="69688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69688" y="0"/>
                    <a:pt x="155726" y="0"/>
                  </a:cubicBezTo>
                  <a:lnTo>
                    <a:pt x="9141132" y="0"/>
                  </a:lnTo>
                  <a:cubicBezTo>
                    <a:pt x="9227171" y="0"/>
                    <a:pt x="9296858" y="113665"/>
                    <a:pt x="9296858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6347834" y="2465657"/>
            <a:ext cx="3134350" cy="3570928"/>
            <a:chOff x="0" y="0"/>
            <a:chExt cx="9296858" cy="10591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96858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9296858">
                  <a:moveTo>
                    <a:pt x="9296858" y="254000"/>
                  </a:moveTo>
                  <a:lnTo>
                    <a:pt x="9296858" y="10337800"/>
                  </a:lnTo>
                  <a:cubicBezTo>
                    <a:pt x="9296858" y="10478135"/>
                    <a:pt x="9227171" y="10591800"/>
                    <a:pt x="9141132" y="10591800"/>
                  </a:cubicBezTo>
                  <a:lnTo>
                    <a:pt x="155726" y="10591800"/>
                  </a:lnTo>
                  <a:cubicBezTo>
                    <a:pt x="69688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69688" y="0"/>
                    <a:pt x="155726" y="0"/>
                  </a:cubicBezTo>
                  <a:lnTo>
                    <a:pt x="9141132" y="0"/>
                  </a:lnTo>
                  <a:cubicBezTo>
                    <a:pt x="9227171" y="0"/>
                    <a:pt x="9296858" y="113665"/>
                    <a:pt x="9296858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1563052" y="6179460"/>
            <a:ext cx="1941083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Relato das atividades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66212" y="6297226"/>
            <a:ext cx="1941083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Relato das atividades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330443" y="4181368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711859" y="4085730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968953"/>
            <a:ext cx="8896078" cy="59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DESENVOLVIMENTO SOCIOEMOCIONAL: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56000" y="1723003"/>
            <a:ext cx="9180000" cy="213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4"/>
              </a:lnSpc>
              <a:spcBef>
                <a:spcPct val="0"/>
              </a:spcBef>
            </a:pPr>
            <a:r>
              <a:rPr lang="en-US" sz="1174">
                <a:solidFill>
                  <a:srgbClr val="000000"/>
                </a:solidFill>
                <a:latin typeface="Arimo"/>
              </a:rPr>
              <a:t>Inserir f</a:t>
            </a:r>
            <a:r>
              <a:rPr lang="en-US" sz="1174">
                <a:solidFill>
                  <a:srgbClr val="000000"/>
                </a:solidFill>
                <a:latin typeface="Arimo"/>
              </a:rPr>
              <a:t>otografias e relatos de atividades que promoveram a interação entre as crianças. (Apagar essa informação antes de Imprimir)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113361" y="2465657"/>
            <a:ext cx="4979014" cy="4141097"/>
            <a:chOff x="0" y="0"/>
            <a:chExt cx="14768350" cy="1228298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768350" cy="12282988"/>
            </a:xfrm>
            <a:custGeom>
              <a:avLst/>
              <a:gdLst/>
              <a:ahLst/>
              <a:cxnLst/>
              <a:rect r="r" b="b" t="t" l="l"/>
              <a:pathLst>
                <a:path h="12282988" w="14768350">
                  <a:moveTo>
                    <a:pt x="14768350" y="294556"/>
                  </a:moveTo>
                  <a:lnTo>
                    <a:pt x="14768350" y="11988433"/>
                  </a:lnTo>
                  <a:cubicBezTo>
                    <a:pt x="14768350" y="12151175"/>
                    <a:pt x="14657649" y="12282988"/>
                    <a:pt x="14520974" y="12282988"/>
                  </a:cubicBezTo>
                  <a:lnTo>
                    <a:pt x="247376" y="12282988"/>
                  </a:lnTo>
                  <a:cubicBezTo>
                    <a:pt x="110701" y="12282988"/>
                    <a:pt x="0" y="12151175"/>
                    <a:pt x="0" y="11988433"/>
                  </a:cubicBezTo>
                  <a:lnTo>
                    <a:pt x="0" y="294556"/>
                  </a:lnTo>
                  <a:cubicBezTo>
                    <a:pt x="0" y="131814"/>
                    <a:pt x="110701" y="0"/>
                    <a:pt x="247376" y="0"/>
                  </a:cubicBezTo>
                  <a:lnTo>
                    <a:pt x="14520974" y="0"/>
                  </a:lnTo>
                  <a:cubicBezTo>
                    <a:pt x="14657649" y="0"/>
                    <a:pt x="14768350" y="131814"/>
                    <a:pt x="14768350" y="29455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6863740" y="3732375"/>
            <a:ext cx="1941083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Relato das atividades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99717" y="4370815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968953"/>
            <a:ext cx="8896078" cy="59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DESENVOLVIMENTO SOCIOEMOCIONAL: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62357" y="1723003"/>
            <a:ext cx="8353984" cy="63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mo"/>
              </a:rPr>
              <a:t>Descrever os</a:t>
            </a:r>
            <a:r>
              <a:rPr lang="en-US" sz="1200">
                <a:solidFill>
                  <a:srgbClr val="000000"/>
                </a:solidFill>
                <a:latin typeface="Arimo"/>
              </a:rPr>
              <a:t> projetos colaborativos que incentivaram o trabalho em equipe e a resolução de conflitos.(Apagar essa informação antes de Imprimir)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1113361" y="2465657"/>
            <a:ext cx="3301560" cy="3761428"/>
            <a:chOff x="0" y="0"/>
            <a:chExt cx="9296858" cy="10591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296858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9296858">
                  <a:moveTo>
                    <a:pt x="9296858" y="254000"/>
                  </a:moveTo>
                  <a:lnTo>
                    <a:pt x="9296858" y="10337800"/>
                  </a:lnTo>
                  <a:cubicBezTo>
                    <a:pt x="9296858" y="10478135"/>
                    <a:pt x="9227171" y="10591800"/>
                    <a:pt x="9141132" y="10591800"/>
                  </a:cubicBezTo>
                  <a:lnTo>
                    <a:pt x="155726" y="10591800"/>
                  </a:lnTo>
                  <a:cubicBezTo>
                    <a:pt x="69688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69688" y="0"/>
                    <a:pt x="155726" y="0"/>
                  </a:cubicBezTo>
                  <a:lnTo>
                    <a:pt x="9141132" y="0"/>
                  </a:lnTo>
                  <a:cubicBezTo>
                    <a:pt x="9227171" y="0"/>
                    <a:pt x="9296858" y="113665"/>
                    <a:pt x="9296858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1563052" y="6179460"/>
            <a:ext cx="1941083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Relato das atividades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77798" y="2691852"/>
            <a:ext cx="4273247" cy="83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os projetos colaborativos que incentivaram o trabalho em equipe e a resolução de conflitos.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30443" y="4181368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968953"/>
            <a:ext cx="8896078" cy="59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DESENVOLVIMENTO SOCIOEMOCIONAL: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56000" y="1723003"/>
            <a:ext cx="9296353" cy="426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Escreva as reflexões sobre momentos significativos de expressão emocional e desenvolvimento da empatia.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mo"/>
              </a:rPr>
              <a:t>(Apagar essa informação antes de Imprimir)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113361" y="2631522"/>
            <a:ext cx="3155973" cy="3595563"/>
            <a:chOff x="0" y="0"/>
            <a:chExt cx="9296858" cy="10591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296858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9296858">
                  <a:moveTo>
                    <a:pt x="9296858" y="254000"/>
                  </a:moveTo>
                  <a:lnTo>
                    <a:pt x="9296858" y="10337800"/>
                  </a:lnTo>
                  <a:cubicBezTo>
                    <a:pt x="9296858" y="10478135"/>
                    <a:pt x="9227171" y="10591800"/>
                    <a:pt x="9141132" y="10591800"/>
                  </a:cubicBezTo>
                  <a:lnTo>
                    <a:pt x="155726" y="10591800"/>
                  </a:lnTo>
                  <a:cubicBezTo>
                    <a:pt x="69688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69688" y="0"/>
                    <a:pt x="155726" y="0"/>
                  </a:cubicBezTo>
                  <a:lnTo>
                    <a:pt x="9141132" y="0"/>
                  </a:lnTo>
                  <a:cubicBezTo>
                    <a:pt x="9227171" y="0"/>
                    <a:pt x="9296858" y="113665"/>
                    <a:pt x="9296858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1563052" y="6179460"/>
            <a:ext cx="1941083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Relato das atividades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976562" y="3061888"/>
            <a:ext cx="4273247" cy="83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as reflexões sobre momentos significativos de expressão emocional e desenvolvimento da empatia.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30443" y="4181368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6000" y="756000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968953"/>
            <a:ext cx="8896078" cy="59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HABILIDADES MOTORAS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13361" y="2631522"/>
            <a:ext cx="3155973" cy="3595563"/>
            <a:chOff x="0" y="0"/>
            <a:chExt cx="9296858" cy="10591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96858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9296858">
                  <a:moveTo>
                    <a:pt x="9296858" y="254000"/>
                  </a:moveTo>
                  <a:lnTo>
                    <a:pt x="9296858" y="10337800"/>
                  </a:lnTo>
                  <a:cubicBezTo>
                    <a:pt x="9296858" y="10478135"/>
                    <a:pt x="9227171" y="10591800"/>
                    <a:pt x="9141132" y="10591800"/>
                  </a:cubicBezTo>
                  <a:lnTo>
                    <a:pt x="155726" y="10591800"/>
                  </a:lnTo>
                  <a:cubicBezTo>
                    <a:pt x="69688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69688" y="0"/>
                    <a:pt x="155726" y="0"/>
                  </a:cubicBezTo>
                  <a:lnTo>
                    <a:pt x="9141132" y="0"/>
                  </a:lnTo>
                  <a:cubicBezTo>
                    <a:pt x="9227171" y="0"/>
                    <a:pt x="9296858" y="113665"/>
                    <a:pt x="9296858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1027068" y="6360435"/>
            <a:ext cx="341935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 descrição da atividade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380509" y="2548977"/>
            <a:ext cx="3155973" cy="3595563"/>
            <a:chOff x="0" y="0"/>
            <a:chExt cx="9296858" cy="10591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96858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9296858">
                  <a:moveTo>
                    <a:pt x="9296858" y="254000"/>
                  </a:moveTo>
                  <a:lnTo>
                    <a:pt x="9296858" y="10337800"/>
                  </a:lnTo>
                  <a:cubicBezTo>
                    <a:pt x="9296858" y="10478135"/>
                    <a:pt x="9227171" y="10591800"/>
                    <a:pt x="9141132" y="10591800"/>
                  </a:cubicBezTo>
                  <a:lnTo>
                    <a:pt x="155726" y="10591800"/>
                  </a:lnTo>
                  <a:cubicBezTo>
                    <a:pt x="69688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69688" y="0"/>
                    <a:pt x="155726" y="0"/>
                  </a:cubicBezTo>
                  <a:lnTo>
                    <a:pt x="9141132" y="0"/>
                  </a:lnTo>
                  <a:cubicBezTo>
                    <a:pt x="9227171" y="0"/>
                    <a:pt x="9296858" y="113665"/>
                    <a:pt x="9296858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756000" y="1714618"/>
            <a:ext cx="8896078" cy="63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mo"/>
              </a:rPr>
              <a:t>Imagens  que documentam o aprimoramento das habilidades motoras finas e grossas.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mo"/>
              </a:rPr>
              <a:t>Descrições detalhadas de atividades que estimularam o controle motor e a coordenação motora.(Apagar essa informação antes de Imprimir)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248820" y="6277890"/>
            <a:ext cx="341935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 descrição da atividade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90975" y="4181368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30443" y="4181368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82308" y="1054678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968953"/>
            <a:ext cx="8896078" cy="59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HABILIDADES MOTORAS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13361" y="2322303"/>
            <a:ext cx="5156869" cy="4232088"/>
            <a:chOff x="0" y="0"/>
            <a:chExt cx="12906282" cy="10591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906282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12906282">
                  <a:moveTo>
                    <a:pt x="12906282" y="254000"/>
                  </a:moveTo>
                  <a:lnTo>
                    <a:pt x="12906282" y="10337800"/>
                  </a:lnTo>
                  <a:cubicBezTo>
                    <a:pt x="12906282" y="10478135"/>
                    <a:pt x="12809540" y="10591800"/>
                    <a:pt x="12690097" y="10591800"/>
                  </a:cubicBezTo>
                  <a:lnTo>
                    <a:pt x="216186" y="10591800"/>
                  </a:lnTo>
                  <a:cubicBezTo>
                    <a:pt x="96743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96743" y="0"/>
                    <a:pt x="216186" y="0"/>
                  </a:cubicBezTo>
                  <a:lnTo>
                    <a:pt x="12690097" y="0"/>
                  </a:lnTo>
                  <a:cubicBezTo>
                    <a:pt x="12809540" y="0"/>
                    <a:pt x="12906282" y="113665"/>
                    <a:pt x="12906282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6920283" y="4155191"/>
            <a:ext cx="2731795" cy="559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 descrição da atividade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56000" y="1714618"/>
            <a:ext cx="8896078" cy="63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mo"/>
              </a:rPr>
              <a:t>Imagens  que documentam o aprimoramento das habilidades motoras finas e grossas.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Arimo"/>
              </a:rPr>
              <a:t>Descrições detalhadas de atividades que estimularam o controle motor e a coordenação motora.(Apagar essa informação antes de Imprimir)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88645" y="4155191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82308" y="1054678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968953"/>
            <a:ext cx="8896078" cy="59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HABILIDADES MOTORAS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13361" y="2322303"/>
            <a:ext cx="5156869" cy="4232088"/>
            <a:chOff x="0" y="0"/>
            <a:chExt cx="12906282" cy="10591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906282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12906282">
                  <a:moveTo>
                    <a:pt x="12906282" y="254000"/>
                  </a:moveTo>
                  <a:lnTo>
                    <a:pt x="12906282" y="10337800"/>
                  </a:lnTo>
                  <a:cubicBezTo>
                    <a:pt x="12906282" y="10478135"/>
                    <a:pt x="12809540" y="10591800"/>
                    <a:pt x="12690097" y="10591800"/>
                  </a:cubicBezTo>
                  <a:lnTo>
                    <a:pt x="216186" y="10591800"/>
                  </a:lnTo>
                  <a:cubicBezTo>
                    <a:pt x="96743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96743" y="0"/>
                    <a:pt x="216186" y="0"/>
                  </a:cubicBezTo>
                  <a:lnTo>
                    <a:pt x="12690097" y="0"/>
                  </a:lnTo>
                  <a:cubicBezTo>
                    <a:pt x="12809540" y="0"/>
                    <a:pt x="12906282" y="113665"/>
                    <a:pt x="12906282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6928076" y="4017105"/>
            <a:ext cx="2597638" cy="559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 descrição da atividade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56000" y="1714618"/>
            <a:ext cx="8896078" cy="63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259080" indent="-129540" lvl="1">
              <a:lnSpc>
                <a:spcPts val="1679"/>
              </a:lnSpc>
              <a:spcBef>
                <a:spcPct val="0"/>
              </a:spcBef>
              <a:buFont typeface="Arial"/>
              <a:buChar char="•"/>
            </a:pPr>
            <a:r>
              <a:rPr lang="en-US" sz="1200">
                <a:solidFill>
                  <a:srgbClr val="000000"/>
                </a:solidFill>
                <a:latin typeface="Arimo"/>
              </a:rPr>
              <a:t>Observ</a:t>
            </a:r>
            <a:r>
              <a:rPr lang="en-US" sz="1200">
                <a:solidFill>
                  <a:srgbClr val="000000"/>
                </a:solidFill>
                <a:latin typeface="Arimo"/>
              </a:rPr>
              <a:t>ações sobre o desenvolvimento da destreza ao realizar tarefas cotidianas e brincadeiras específicas.(Apagar essa informação antes de Imprimir)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488645" y="4155191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82308" y="1054678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968953"/>
            <a:ext cx="8896078" cy="1799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EXPLORAÇÃO DO AMBIENTE:</a:t>
            </a:r>
          </a:p>
          <a:p>
            <a:pPr algn="ctr">
              <a:lnSpc>
                <a:spcPts val="4759"/>
              </a:lnSpc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113361" y="2322303"/>
            <a:ext cx="5156869" cy="4232088"/>
            <a:chOff x="0" y="0"/>
            <a:chExt cx="12906282" cy="10591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906282" cy="10591800"/>
            </a:xfrm>
            <a:custGeom>
              <a:avLst/>
              <a:gdLst/>
              <a:ahLst/>
              <a:cxnLst/>
              <a:rect r="r" b="b" t="t" l="l"/>
              <a:pathLst>
                <a:path h="10591800" w="12906282">
                  <a:moveTo>
                    <a:pt x="12906282" y="254000"/>
                  </a:moveTo>
                  <a:lnTo>
                    <a:pt x="12906282" y="10337800"/>
                  </a:lnTo>
                  <a:cubicBezTo>
                    <a:pt x="12906282" y="10478135"/>
                    <a:pt x="12809540" y="10591800"/>
                    <a:pt x="12690097" y="10591800"/>
                  </a:cubicBezTo>
                  <a:lnTo>
                    <a:pt x="216186" y="10591800"/>
                  </a:lnTo>
                  <a:cubicBezTo>
                    <a:pt x="96743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96743" y="0"/>
                    <a:pt x="216186" y="0"/>
                  </a:cubicBezTo>
                  <a:lnTo>
                    <a:pt x="12690097" y="0"/>
                  </a:lnTo>
                  <a:cubicBezTo>
                    <a:pt x="12809540" y="0"/>
                    <a:pt x="12906282" y="113665"/>
                    <a:pt x="12906282" y="25400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6270229" y="4155191"/>
            <a:ext cx="3665771" cy="83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as</a:t>
            </a:r>
            <a:r>
              <a:rPr lang="en-US" sz="1599">
                <a:solidFill>
                  <a:srgbClr val="000000"/>
                </a:solidFill>
                <a:latin typeface="Arimo"/>
              </a:rPr>
              <a:t> narrativas sobre experiências ao ar livre, visitas a locais interessantes e descobertas sensoriais.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97961" y="1646956"/>
            <a:ext cx="8896078" cy="84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Registros visuais das crianças explorando diferentes espaços de aprendizagem.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Narrativas sobre experiências ao ar livre, visitas a locais interessantes e descobertas sensoriais.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(Apagar essa informação antes de Imprimir)</a:t>
            </a:r>
          </a:p>
          <a:p>
            <a:pPr algn="ctr">
              <a:lnSpc>
                <a:spcPts val="167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488645" y="4155191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82308" y="1054678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1146462"/>
            <a:ext cx="8896078" cy="1799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EXPLORAÇÃO DO AMBIENTE:</a:t>
            </a:r>
          </a:p>
          <a:p>
            <a:pPr algn="ctr">
              <a:lnSpc>
                <a:spcPts val="4759"/>
              </a:lnSpc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113361" y="2490000"/>
            <a:ext cx="3194818" cy="3309756"/>
            <a:chOff x="0" y="0"/>
            <a:chExt cx="7995786" cy="828344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995786" cy="8283447"/>
            </a:xfrm>
            <a:custGeom>
              <a:avLst/>
              <a:gdLst/>
              <a:ahLst/>
              <a:cxnLst/>
              <a:rect r="r" b="b" t="t" l="l"/>
              <a:pathLst>
                <a:path h="8283447" w="7995786">
                  <a:moveTo>
                    <a:pt x="7995786" y="198644"/>
                  </a:moveTo>
                  <a:lnTo>
                    <a:pt x="7995786" y="8084803"/>
                  </a:lnTo>
                  <a:cubicBezTo>
                    <a:pt x="7995786" y="8194554"/>
                    <a:pt x="7935852" y="8283447"/>
                    <a:pt x="7861853" y="8283447"/>
                  </a:cubicBezTo>
                  <a:lnTo>
                    <a:pt x="133933" y="8283447"/>
                  </a:lnTo>
                  <a:cubicBezTo>
                    <a:pt x="59935" y="8283447"/>
                    <a:pt x="0" y="8194554"/>
                    <a:pt x="0" y="8084803"/>
                  </a:cubicBezTo>
                  <a:lnTo>
                    <a:pt x="0" y="198644"/>
                  </a:lnTo>
                  <a:cubicBezTo>
                    <a:pt x="0" y="88893"/>
                    <a:pt x="59935" y="0"/>
                    <a:pt x="133933" y="0"/>
                  </a:cubicBezTo>
                  <a:lnTo>
                    <a:pt x="7861853" y="0"/>
                  </a:lnTo>
                  <a:cubicBezTo>
                    <a:pt x="7935852" y="0"/>
                    <a:pt x="7995786" y="88893"/>
                    <a:pt x="7995786" y="198644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897961" y="5968500"/>
            <a:ext cx="3665771" cy="83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as</a:t>
            </a:r>
            <a:r>
              <a:rPr lang="en-US" sz="1599">
                <a:solidFill>
                  <a:srgbClr val="000000"/>
                </a:solidFill>
                <a:latin typeface="Arimo"/>
              </a:rPr>
              <a:t> narrativas sobre experiências ao ar livre, visitas a locais interessantes e descobertas sensoriais.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97961" y="1764344"/>
            <a:ext cx="8896078" cy="84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Registros visuais das crianças explorando diferentes espaços de aprendizagem.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Narrativas sobre experiências ao ar livre, visitas a locais interessantes e descobertas sensoriais.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(Apagar essa informação antes de Imprimir)</a:t>
            </a:r>
          </a:p>
          <a:p>
            <a:pPr algn="ctr">
              <a:lnSpc>
                <a:spcPts val="1679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507619" y="3014853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196042" y="2490000"/>
            <a:ext cx="3194818" cy="3309756"/>
            <a:chOff x="0" y="0"/>
            <a:chExt cx="7995786" cy="828344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995786" cy="8283447"/>
            </a:xfrm>
            <a:custGeom>
              <a:avLst/>
              <a:gdLst/>
              <a:ahLst/>
              <a:cxnLst/>
              <a:rect r="r" b="b" t="t" l="l"/>
              <a:pathLst>
                <a:path h="8283447" w="7995786">
                  <a:moveTo>
                    <a:pt x="7995786" y="198644"/>
                  </a:moveTo>
                  <a:lnTo>
                    <a:pt x="7995786" y="8084803"/>
                  </a:lnTo>
                  <a:cubicBezTo>
                    <a:pt x="7995786" y="8194554"/>
                    <a:pt x="7935852" y="8283447"/>
                    <a:pt x="7861853" y="8283447"/>
                  </a:cubicBezTo>
                  <a:lnTo>
                    <a:pt x="133933" y="8283447"/>
                  </a:lnTo>
                  <a:cubicBezTo>
                    <a:pt x="59935" y="8283447"/>
                    <a:pt x="0" y="8194554"/>
                    <a:pt x="0" y="8084803"/>
                  </a:cubicBezTo>
                  <a:lnTo>
                    <a:pt x="0" y="198644"/>
                  </a:lnTo>
                  <a:cubicBezTo>
                    <a:pt x="0" y="88893"/>
                    <a:pt x="59935" y="0"/>
                    <a:pt x="133933" y="0"/>
                  </a:cubicBezTo>
                  <a:lnTo>
                    <a:pt x="7861853" y="0"/>
                  </a:lnTo>
                  <a:cubicBezTo>
                    <a:pt x="7935852" y="0"/>
                    <a:pt x="7995786" y="88893"/>
                    <a:pt x="7995786" y="198644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5980643" y="5968500"/>
            <a:ext cx="3665771" cy="83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as  narrativas sobre experiências ao ar livre, visitas a locais interessantes e descobertas sensoriais.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590301" y="3014853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82308" y="1054678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1146462"/>
            <a:ext cx="8896078" cy="1799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EXPLORAÇÃO DO AMBIENTE:</a:t>
            </a:r>
          </a:p>
          <a:p>
            <a:pPr algn="ctr">
              <a:lnSpc>
                <a:spcPts val="4759"/>
              </a:lnSpc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113361" y="2490000"/>
            <a:ext cx="4164187" cy="4314000"/>
            <a:chOff x="0" y="0"/>
            <a:chExt cx="7995786" cy="828344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995786" cy="8283447"/>
            </a:xfrm>
            <a:custGeom>
              <a:avLst/>
              <a:gdLst/>
              <a:ahLst/>
              <a:cxnLst/>
              <a:rect r="r" b="b" t="t" l="l"/>
              <a:pathLst>
                <a:path h="8283447" w="7995786">
                  <a:moveTo>
                    <a:pt x="7995786" y="198644"/>
                  </a:moveTo>
                  <a:lnTo>
                    <a:pt x="7995786" y="8084803"/>
                  </a:lnTo>
                  <a:cubicBezTo>
                    <a:pt x="7995786" y="8194554"/>
                    <a:pt x="7935852" y="8283447"/>
                    <a:pt x="7861853" y="8283447"/>
                  </a:cubicBezTo>
                  <a:lnTo>
                    <a:pt x="133933" y="8283447"/>
                  </a:lnTo>
                  <a:cubicBezTo>
                    <a:pt x="59935" y="8283447"/>
                    <a:pt x="0" y="8194554"/>
                    <a:pt x="0" y="8084803"/>
                  </a:cubicBezTo>
                  <a:lnTo>
                    <a:pt x="0" y="198644"/>
                  </a:lnTo>
                  <a:cubicBezTo>
                    <a:pt x="0" y="88893"/>
                    <a:pt x="59935" y="0"/>
                    <a:pt x="133933" y="0"/>
                  </a:cubicBezTo>
                  <a:lnTo>
                    <a:pt x="7861853" y="0"/>
                  </a:lnTo>
                  <a:cubicBezTo>
                    <a:pt x="7935852" y="0"/>
                    <a:pt x="7995786" y="88893"/>
                    <a:pt x="7995786" y="198644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897961" y="1764344"/>
            <a:ext cx="8896078" cy="84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Descrições de projetos que envolve</a:t>
            </a:r>
            <a:r>
              <a:rPr lang="en-US" sz="1200">
                <a:solidFill>
                  <a:srgbClr val="000000"/>
                </a:solidFill>
                <a:latin typeface="Arimo"/>
              </a:rPr>
              <a:t>ram a exploração de materiais diversos e texturas.</a:t>
            </a:r>
          </a:p>
          <a:p>
            <a:pPr algn="ctr">
              <a:lnSpc>
                <a:spcPts val="1679"/>
              </a:lnSpc>
            </a:pP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(Apagar essa informação antes de Imprimir)</a:t>
            </a:r>
          </a:p>
          <a:p>
            <a:pPr algn="ctr">
              <a:lnSpc>
                <a:spcPts val="167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992304" y="4511510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96176" y="3703316"/>
            <a:ext cx="3665771" cy="1664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as descrições de projetos que envolveram a exploração de materiais diversos e texturas.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sobre experiências ao ar livre, visitas a locais interessantes e descobertas sensoriais.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82308" y="1054678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2308" y="1146462"/>
            <a:ext cx="8896078" cy="119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 DESENVOLVIMENTO COGNITIVO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113361" y="2490000"/>
            <a:ext cx="4164187" cy="4314000"/>
            <a:chOff x="0" y="0"/>
            <a:chExt cx="7995786" cy="828344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995786" cy="8283447"/>
            </a:xfrm>
            <a:custGeom>
              <a:avLst/>
              <a:gdLst/>
              <a:ahLst/>
              <a:cxnLst/>
              <a:rect r="r" b="b" t="t" l="l"/>
              <a:pathLst>
                <a:path h="8283447" w="7995786">
                  <a:moveTo>
                    <a:pt x="7995786" y="198644"/>
                  </a:moveTo>
                  <a:lnTo>
                    <a:pt x="7995786" y="8084803"/>
                  </a:lnTo>
                  <a:cubicBezTo>
                    <a:pt x="7995786" y="8194554"/>
                    <a:pt x="7935852" y="8283447"/>
                    <a:pt x="7861853" y="8283447"/>
                  </a:cubicBezTo>
                  <a:lnTo>
                    <a:pt x="133933" y="8283447"/>
                  </a:lnTo>
                  <a:cubicBezTo>
                    <a:pt x="59935" y="8283447"/>
                    <a:pt x="0" y="8194554"/>
                    <a:pt x="0" y="8084803"/>
                  </a:cubicBezTo>
                  <a:lnTo>
                    <a:pt x="0" y="198644"/>
                  </a:lnTo>
                  <a:cubicBezTo>
                    <a:pt x="0" y="88893"/>
                    <a:pt x="59935" y="0"/>
                    <a:pt x="133933" y="0"/>
                  </a:cubicBezTo>
                  <a:lnTo>
                    <a:pt x="7861853" y="0"/>
                  </a:lnTo>
                  <a:cubicBezTo>
                    <a:pt x="7935852" y="0"/>
                    <a:pt x="7995786" y="88893"/>
                    <a:pt x="7995786" y="198644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897961" y="1764344"/>
            <a:ext cx="8896078" cy="636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Fotografias e vídeos que capturam momentos de aprendizagem através de jogos educativos.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(Apagar essa informação antes de Imprimir)</a:t>
            </a:r>
          </a:p>
          <a:p>
            <a:pPr algn="ctr">
              <a:lnSpc>
                <a:spcPts val="167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992304" y="4511510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695558" y="3791180"/>
            <a:ext cx="3665771" cy="559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 descrição da atividade</a:t>
            </a:r>
          </a:p>
          <a:p>
            <a:pPr algn="ctr">
              <a:lnSpc>
                <a:spcPts val="2239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82308" y="1054678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56000" y="1201368"/>
            <a:ext cx="8896078" cy="59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 EXPRESSÃO ARTÍSTICA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37164" y="2960572"/>
            <a:ext cx="3191546" cy="3307820"/>
            <a:chOff x="0" y="0"/>
            <a:chExt cx="6128188" cy="63514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128188" cy="6351450"/>
            </a:xfrm>
            <a:custGeom>
              <a:avLst/>
              <a:gdLst/>
              <a:ahLst/>
              <a:cxnLst/>
              <a:rect r="r" b="b" t="t" l="l"/>
              <a:pathLst>
                <a:path h="6351450" w="6128188">
                  <a:moveTo>
                    <a:pt x="6128188" y="152313"/>
                  </a:moveTo>
                  <a:lnTo>
                    <a:pt x="6128188" y="6199136"/>
                  </a:lnTo>
                  <a:cubicBezTo>
                    <a:pt x="6128188" y="6283289"/>
                    <a:pt x="6082253" y="6351450"/>
                    <a:pt x="6025539" y="6351450"/>
                  </a:cubicBezTo>
                  <a:lnTo>
                    <a:pt x="102650" y="6351450"/>
                  </a:lnTo>
                  <a:cubicBezTo>
                    <a:pt x="45936" y="6351450"/>
                    <a:pt x="0" y="6283289"/>
                    <a:pt x="0" y="6199136"/>
                  </a:cubicBezTo>
                  <a:lnTo>
                    <a:pt x="0" y="152313"/>
                  </a:lnTo>
                  <a:cubicBezTo>
                    <a:pt x="0" y="68160"/>
                    <a:pt x="45936" y="0"/>
                    <a:pt x="102650" y="0"/>
                  </a:cubicBezTo>
                  <a:lnTo>
                    <a:pt x="6025539" y="0"/>
                  </a:lnTo>
                  <a:cubicBezTo>
                    <a:pt x="6082253" y="0"/>
                    <a:pt x="6128188" y="68160"/>
                    <a:pt x="6128188" y="152313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56000" y="1943277"/>
            <a:ext cx="8896078" cy="1055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Galeria de obras de arte criadas pelas crianças, acompanhadas de comentários sobre as escolhas artísticas.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Descrições de atividades que exploraram diferentes formas de expressão, como música, dança e teatro.</a:t>
            </a:r>
          </a:p>
          <a:p>
            <a:pPr algn="ctr">
              <a:lnSpc>
                <a:spcPts val="1679"/>
              </a:lnSpc>
            </a:pP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(Apagar essa informação antes de Imprimir)</a:t>
            </a:r>
          </a:p>
          <a:p>
            <a:pPr algn="ctr">
              <a:lnSpc>
                <a:spcPts val="167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302833" y="4104292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00052" y="6500523"/>
            <a:ext cx="3665771" cy="559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 descrição da atividade</a:t>
            </a:r>
          </a:p>
          <a:p>
            <a:pPr algn="ctr">
              <a:lnSpc>
                <a:spcPts val="2239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5944497" y="2960572"/>
            <a:ext cx="3191546" cy="3307820"/>
            <a:chOff x="0" y="0"/>
            <a:chExt cx="6128188" cy="635144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128188" cy="6351450"/>
            </a:xfrm>
            <a:custGeom>
              <a:avLst/>
              <a:gdLst/>
              <a:ahLst/>
              <a:cxnLst/>
              <a:rect r="r" b="b" t="t" l="l"/>
              <a:pathLst>
                <a:path h="6351450" w="6128188">
                  <a:moveTo>
                    <a:pt x="6128188" y="152313"/>
                  </a:moveTo>
                  <a:lnTo>
                    <a:pt x="6128188" y="6199136"/>
                  </a:lnTo>
                  <a:cubicBezTo>
                    <a:pt x="6128188" y="6283289"/>
                    <a:pt x="6082253" y="6351450"/>
                    <a:pt x="6025539" y="6351450"/>
                  </a:cubicBezTo>
                  <a:lnTo>
                    <a:pt x="102650" y="6351450"/>
                  </a:lnTo>
                  <a:cubicBezTo>
                    <a:pt x="45936" y="6351450"/>
                    <a:pt x="0" y="6283289"/>
                    <a:pt x="0" y="6199136"/>
                  </a:cubicBezTo>
                  <a:lnTo>
                    <a:pt x="0" y="152313"/>
                  </a:lnTo>
                  <a:cubicBezTo>
                    <a:pt x="0" y="68160"/>
                    <a:pt x="45936" y="0"/>
                    <a:pt x="102650" y="0"/>
                  </a:cubicBezTo>
                  <a:lnTo>
                    <a:pt x="6025539" y="0"/>
                  </a:lnTo>
                  <a:cubicBezTo>
                    <a:pt x="6082253" y="0"/>
                    <a:pt x="6128188" y="68160"/>
                    <a:pt x="6128188" y="152313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7133970" y="4104292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831189" y="6500523"/>
            <a:ext cx="3665771" cy="559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 descrição da atividade</a:t>
            </a:r>
          </a:p>
          <a:p>
            <a:pPr algn="ctr">
              <a:lnSpc>
                <a:spcPts val="2239"/>
              </a:lnSpc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8405"/>
            <a:ext cx="10660693" cy="10660693"/>
          </a:xfrm>
          <a:custGeom>
            <a:avLst/>
            <a:gdLst/>
            <a:ahLst/>
            <a:cxnLst/>
            <a:rect r="r" b="b" t="t" l="l"/>
            <a:pathLst>
              <a:path h="10660693" w="10660693">
                <a:moveTo>
                  <a:pt x="0" y="0"/>
                </a:moveTo>
                <a:lnTo>
                  <a:pt x="10660693" y="0"/>
                </a:lnTo>
                <a:lnTo>
                  <a:pt x="10660693" y="10660694"/>
                </a:lnTo>
                <a:lnTo>
                  <a:pt x="0" y="106606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82308" y="1054678"/>
            <a:ext cx="9180000" cy="6048000"/>
            <a:chOff x="0" y="0"/>
            <a:chExt cx="328990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8990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289905">
                  <a:moveTo>
                    <a:pt x="0" y="0"/>
                  </a:moveTo>
                  <a:lnTo>
                    <a:pt x="3289905" y="0"/>
                  </a:lnTo>
                  <a:lnTo>
                    <a:pt x="328990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28990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56000" y="1201368"/>
            <a:ext cx="8896078" cy="599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Arimo Bold"/>
              </a:rPr>
              <a:t>ATIVIDADES DESENVOLVIDAS 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37164" y="2893776"/>
            <a:ext cx="4567537" cy="3910224"/>
            <a:chOff x="0" y="0"/>
            <a:chExt cx="8770272" cy="750814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770272" cy="7508144"/>
            </a:xfrm>
            <a:custGeom>
              <a:avLst/>
              <a:gdLst/>
              <a:ahLst/>
              <a:cxnLst/>
              <a:rect r="r" b="b" t="t" l="l"/>
              <a:pathLst>
                <a:path h="7508144" w="8770272">
                  <a:moveTo>
                    <a:pt x="8770272" y="180051"/>
                  </a:moveTo>
                  <a:lnTo>
                    <a:pt x="8770272" y="7328093"/>
                  </a:lnTo>
                  <a:cubicBezTo>
                    <a:pt x="8770272" y="7427571"/>
                    <a:pt x="8704532" y="7508144"/>
                    <a:pt x="8623367" y="7508144"/>
                  </a:cubicBezTo>
                  <a:lnTo>
                    <a:pt x="146906" y="7508144"/>
                  </a:lnTo>
                  <a:cubicBezTo>
                    <a:pt x="65740" y="7508144"/>
                    <a:pt x="0" y="7427571"/>
                    <a:pt x="0" y="7328093"/>
                  </a:cubicBezTo>
                  <a:lnTo>
                    <a:pt x="0" y="180051"/>
                  </a:lnTo>
                  <a:cubicBezTo>
                    <a:pt x="0" y="80573"/>
                    <a:pt x="65740" y="0"/>
                    <a:pt x="146906" y="0"/>
                  </a:cubicBezTo>
                  <a:lnTo>
                    <a:pt x="8623367" y="0"/>
                  </a:lnTo>
                  <a:cubicBezTo>
                    <a:pt x="8704532" y="0"/>
                    <a:pt x="8770272" y="80573"/>
                    <a:pt x="8770272" y="18005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1018311" y="1762566"/>
            <a:ext cx="8655379" cy="1474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Organizando as Atividades das Crianças Durante o Ano Escolar</a:t>
            </a:r>
          </a:p>
          <a:p>
            <a:pPr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Arimo"/>
              </a:rPr>
              <a:t>Nas próximas páginas, você pode registrar as atividades realizadas pelas crianças ao longo do ano. Utilize o modelo da folha disponibilizada ou junte as folhas que você já tem. Para delimitar a transição entre as fotos e atividades, coloque uma foto da criança realizando uma atividade acompanhada de sua descrição ao lado. Lembre-se de apagar essa informação antes de imprimir.</a:t>
            </a:r>
          </a:p>
          <a:p>
            <a:pPr>
              <a:lnSpc>
                <a:spcPts val="1679"/>
              </a:lnSpc>
            </a:pPr>
          </a:p>
          <a:p>
            <a:pPr>
              <a:lnSpc>
                <a:spcPts val="1679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3094593" y="4512295"/>
            <a:ext cx="406301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Foto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007919" y="4374209"/>
            <a:ext cx="3665771" cy="559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 descrição da atividade</a:t>
            </a:r>
          </a:p>
          <a:p>
            <a:pPr algn="ctr">
              <a:lnSpc>
                <a:spcPts val="2239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6399" y="380837"/>
            <a:ext cx="10851132" cy="375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Arimo"/>
              </a:rPr>
              <a:t>Nome:_______________________________________________Data:___\____\____</a:t>
            </a:r>
          </a:p>
        </p:txBody>
      </p:sp>
      <p:sp>
        <p:nvSpPr>
          <p:cNvPr name="AutoShape 3" id="3"/>
          <p:cNvSpPr/>
          <p:nvPr/>
        </p:nvSpPr>
        <p:spPr>
          <a:xfrm flipV="true">
            <a:off x="136399" y="6804000"/>
            <a:ext cx="11788267" cy="1905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523617" y="7001425"/>
            <a:ext cx="7285366" cy="283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Arimo"/>
              </a:rPr>
              <a:t>Escreva aqui a descrição da atividade segundo a visão da criança 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6399" y="380837"/>
            <a:ext cx="10851132" cy="375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Arimo"/>
              </a:rPr>
              <a:t>Nome:_______________________________________________Data:___\____\____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4987" y="77420"/>
            <a:ext cx="8862027" cy="1261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Arimo Bold"/>
              </a:rPr>
              <a:t>Meu primeiro desenho</a:t>
            </a:r>
          </a:p>
          <a:p>
            <a:pPr algn="just">
              <a:lnSpc>
                <a:spcPts val="4092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426147" y="1063445"/>
            <a:ext cx="9839706" cy="475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0"/>
              </a:lnSpc>
            </a:pPr>
            <a:r>
              <a:rPr lang="en-US" sz="2650">
                <a:solidFill>
                  <a:srgbClr val="000000"/>
                </a:solidFill>
                <a:latin typeface="Arimo"/>
              </a:rPr>
              <a:t>Nome:_______________________________Data:___\____\____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6727800"/>
            <a:ext cx="10095885" cy="475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0"/>
              </a:lnSpc>
            </a:pPr>
            <a:r>
              <a:rPr lang="en-US" sz="2650">
                <a:solidFill>
                  <a:srgbClr val="000000"/>
                </a:solidFill>
                <a:latin typeface="Arimo"/>
              </a:rPr>
              <a:t>versão sem borda(Apagar essa informação antes de imprimir)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987" y="3270774"/>
            <a:ext cx="8512234" cy="94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0"/>
              </a:lnSpc>
            </a:pPr>
            <a:r>
              <a:rPr lang="en-US" sz="2650">
                <a:solidFill>
                  <a:srgbClr val="000000"/>
                </a:solidFill>
                <a:latin typeface="Arimo"/>
              </a:rPr>
              <a:t>Cole aqui o desenho da criança(Apagar essa informação antes de imprimir)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DAF1p-0Hjis</dc:identifier>
  <dcterms:modified xsi:type="dcterms:W3CDTF">2011-08-01T06:04:30Z</dcterms:modified>
  <cp:revision>1</cp:revision>
  <dc:title>Portfólio de Atividades</dc:title>
</cp:coreProperties>
</file>